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96" d="100"/>
          <a:sy n="96" d="100"/>
        </p:scale>
        <p:origin x="13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5/29/2024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5/29/2024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5/29/2024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5/29/2024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5/29/2024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5/29/2024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5/29/2024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1A73E-70AF-47F0-A46A-712F7CAB2584}"/>
              </a:ext>
            </a:extLst>
          </p:cNvPr>
          <p:cNvSpPr>
            <a:spLocks noGrp="1"/>
          </p:cNvSpPr>
          <p:nvPr>
            <p:ph type="ctrTitle"/>
          </p:nvPr>
        </p:nvSpPr>
        <p:spPr/>
        <p:txBody>
          <a:bodyPr/>
          <a:lstStyle/>
          <a:p>
            <a:r>
              <a:rPr lang="en-US" dirty="0"/>
              <a:t>Book of Confessions</a:t>
            </a:r>
            <a:br>
              <a:rPr lang="en-US" dirty="0"/>
            </a:br>
            <a:r>
              <a:rPr lang="en-US" sz="3600" dirty="0">
                <a:latin typeface="Arial Narrow" panose="020B0606020202030204" pitchFamily="34" charset="0"/>
              </a:rPr>
              <a:t>Beliefs of the Presbyterian Church (u.S.A.)</a:t>
            </a:r>
            <a:endParaRPr lang="en-US" dirty="0"/>
          </a:p>
        </p:txBody>
      </p:sp>
      <p:sp>
        <p:nvSpPr>
          <p:cNvPr id="3" name="Subtitle 2">
            <a:extLst>
              <a:ext uri="{FF2B5EF4-FFF2-40B4-BE49-F238E27FC236}">
                <a16:creationId xmlns:a16="http://schemas.microsoft.com/office/drawing/2014/main" id="{79EF1078-C93E-40E7-9287-D2933ECAC3B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34386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32704-5A11-489D-8E4D-3755A4051742}"/>
              </a:ext>
            </a:extLst>
          </p:cNvPr>
          <p:cNvSpPr>
            <a:spLocks noGrp="1"/>
          </p:cNvSpPr>
          <p:nvPr>
            <p:ph type="title"/>
          </p:nvPr>
        </p:nvSpPr>
        <p:spPr/>
        <p:txBody>
          <a:bodyPr>
            <a:normAutofit fontScale="90000"/>
          </a:bodyPr>
          <a:lstStyle/>
          <a:p>
            <a:r>
              <a:rPr lang="en-US" dirty="0"/>
              <a:t>F-2.0000:  </a:t>
            </a:r>
            <a:r>
              <a:rPr lang="en-US" sz="4900" dirty="0"/>
              <a:t>The Church and its confessions</a:t>
            </a:r>
          </a:p>
        </p:txBody>
      </p:sp>
      <p:sp>
        <p:nvSpPr>
          <p:cNvPr id="3" name="Content Placeholder 2">
            <a:extLst>
              <a:ext uri="{FF2B5EF4-FFF2-40B4-BE49-F238E27FC236}">
                <a16:creationId xmlns:a16="http://schemas.microsoft.com/office/drawing/2014/main" id="{A7355E59-0867-4162-89EC-BCDDC8B1BE92}"/>
              </a:ext>
            </a:extLst>
          </p:cNvPr>
          <p:cNvSpPr>
            <a:spLocks noGrp="1"/>
          </p:cNvSpPr>
          <p:nvPr>
            <p:ph sz="quarter" idx="13"/>
          </p:nvPr>
        </p:nvSpPr>
        <p:spPr/>
        <p:txBody>
          <a:bodyPr/>
          <a:lstStyle/>
          <a:p>
            <a:r>
              <a:rPr lang="en-US" dirty="0">
                <a:latin typeface="Arial" panose="020B0604020202020204" pitchFamily="34" charset="0"/>
                <a:cs typeface="Arial" panose="020B0604020202020204" pitchFamily="34" charset="0"/>
              </a:rPr>
              <a:t>In these statements. the church declares to its members and to the world who and what it is, what it believes, and what it resolves to do.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creeds and confessions of this church arose in response to particular circumstances within the history of God’s people. </a:t>
            </a:r>
          </a:p>
        </p:txBody>
      </p:sp>
    </p:spTree>
    <p:extLst>
      <p:ext uri="{BB962C8B-B14F-4D97-AF65-F5344CB8AC3E}">
        <p14:creationId xmlns:p14="http://schemas.microsoft.com/office/powerpoint/2010/main" val="128512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3E44F-5910-4CA4-95BA-5D22C87A2168}"/>
              </a:ext>
            </a:extLst>
          </p:cNvPr>
          <p:cNvSpPr>
            <a:spLocks noGrp="1"/>
          </p:cNvSpPr>
          <p:nvPr>
            <p:ph type="title"/>
          </p:nvPr>
        </p:nvSpPr>
        <p:spPr/>
        <p:txBody>
          <a:bodyPr/>
          <a:lstStyle/>
          <a:p>
            <a:r>
              <a:rPr lang="en-US" dirty="0"/>
              <a:t>Confessions (continued)	</a:t>
            </a:r>
          </a:p>
        </p:txBody>
      </p:sp>
      <p:sp>
        <p:nvSpPr>
          <p:cNvPr id="3" name="Content Placeholder 2">
            <a:extLst>
              <a:ext uri="{FF2B5EF4-FFF2-40B4-BE49-F238E27FC236}">
                <a16:creationId xmlns:a16="http://schemas.microsoft.com/office/drawing/2014/main" id="{1CE13150-A838-4E15-A9E5-7181953BCB07}"/>
              </a:ext>
            </a:extLst>
          </p:cNvPr>
          <p:cNvSpPr>
            <a:spLocks noGrp="1"/>
          </p:cNvSpPr>
          <p:nvPr>
            <p:ph sz="quarter" idx="13"/>
          </p:nvPr>
        </p:nvSpPr>
        <p:spPr/>
        <p:txBody>
          <a:bodyPr>
            <a:normAutofit/>
          </a:bodyPr>
          <a:lstStyle/>
          <a:p>
            <a:r>
              <a:rPr lang="en-US" dirty="0">
                <a:latin typeface="Arial" panose="020B0604020202020204" pitchFamily="34" charset="0"/>
                <a:cs typeface="Arial" panose="020B0604020202020204" pitchFamily="34" charset="0"/>
              </a:rPr>
              <a:t>These confessional statements are subordinate standards in the church, a subject to the authority of Jesus Christ, the Word of God, as the Scriptures bear witness to him</a:t>
            </a:r>
          </a:p>
          <a:p>
            <a:r>
              <a:rPr lang="en-US" dirty="0">
                <a:latin typeface="Arial" panose="020B0604020202020204" pitchFamily="34" charset="0"/>
                <a:cs typeface="Arial" panose="020B0604020202020204" pitchFamily="34" charset="0"/>
              </a:rPr>
              <a:t>Moreover, the process for changing the confessions of the church is deliberately demanding, requiring a high degree of consensus across the church.</a:t>
            </a:r>
          </a:p>
          <a:p>
            <a:r>
              <a:rPr lang="en-US" dirty="0">
                <a:latin typeface="Arial" panose="020B0604020202020204" pitchFamily="34" charset="0"/>
                <a:cs typeface="Arial" panose="020B0604020202020204" pitchFamily="34" charset="0"/>
              </a:rPr>
              <a:t>In its confessions, the Presbyterian Church (U.S.A.) witnesses to the faith of the Church catholic. </a:t>
            </a:r>
          </a:p>
        </p:txBody>
      </p:sp>
    </p:spTree>
    <p:extLst>
      <p:ext uri="{BB962C8B-B14F-4D97-AF65-F5344CB8AC3E}">
        <p14:creationId xmlns:p14="http://schemas.microsoft.com/office/powerpoint/2010/main" val="2313861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28E69-8CFB-4B57-AB20-FF1662E1DCC7}"/>
              </a:ext>
            </a:extLst>
          </p:cNvPr>
          <p:cNvSpPr>
            <a:spLocks noGrp="1"/>
          </p:cNvSpPr>
          <p:nvPr>
            <p:ph type="title"/>
          </p:nvPr>
        </p:nvSpPr>
        <p:spPr/>
        <p:txBody>
          <a:bodyPr/>
          <a:lstStyle/>
          <a:p>
            <a:r>
              <a:rPr lang="en-US" dirty="0"/>
              <a:t>Confessions (#3)	</a:t>
            </a:r>
          </a:p>
        </p:txBody>
      </p:sp>
      <p:sp>
        <p:nvSpPr>
          <p:cNvPr id="3" name="Content Placeholder 2">
            <a:extLst>
              <a:ext uri="{FF2B5EF4-FFF2-40B4-BE49-F238E27FC236}">
                <a16:creationId xmlns:a16="http://schemas.microsoft.com/office/drawing/2014/main" id="{8887B24E-A071-4133-B9CA-F30DB685CEEA}"/>
              </a:ext>
            </a:extLst>
          </p:cNvPr>
          <p:cNvSpPr>
            <a:spLocks noGrp="1"/>
          </p:cNvSpPr>
          <p:nvPr>
            <p:ph sz="quarter" idx="13"/>
          </p:nvPr>
        </p:nvSpPr>
        <p:spPr>
          <a:xfrm>
            <a:off x="687976" y="2032552"/>
            <a:ext cx="10394707" cy="3391729"/>
          </a:xfrm>
        </p:spPr>
        <p:txBody>
          <a:bodyPr>
            <a:noAutofit/>
          </a:bodyPr>
          <a:lstStyle/>
          <a:p>
            <a:r>
              <a:rPr lang="en-US" sz="1200" dirty="0">
                <a:latin typeface="Arial" panose="020B0604020202020204" pitchFamily="34" charset="0"/>
                <a:cs typeface="Arial" panose="020B0604020202020204" pitchFamily="34" charset="0"/>
              </a:rPr>
              <a:t>In its confessions, the Presbyterian Church (U.S.A.) expresses the faith of the Reformed tradition.</a:t>
            </a:r>
          </a:p>
          <a:p>
            <a:r>
              <a:rPr lang="en-US" sz="1200" dirty="0">
                <a:latin typeface="Arial" panose="020B0604020202020204" pitchFamily="34" charset="0"/>
                <a:cs typeface="Arial" panose="020B0604020202020204" pitchFamily="34" charset="0"/>
              </a:rPr>
              <a:t>Central to this tradition is the affirmation of the majesty, holiness, and providence of God who in Christ and by the power of the Spirit creates, sustains, rules, and redeems the world in the freedom of sovereign righteousness and love. </a:t>
            </a:r>
          </a:p>
          <a:p>
            <a:r>
              <a:rPr lang="en-US" sz="1200" dirty="0">
                <a:latin typeface="Arial" panose="020B0604020202020204" pitchFamily="34" charset="0"/>
                <a:cs typeface="Arial" panose="020B0604020202020204" pitchFamily="34" charset="0"/>
              </a:rPr>
              <a:t>Related to this central affirmation of God’s sovereignty are other great themes of the Reformed tradition:</a:t>
            </a:r>
          </a:p>
          <a:p>
            <a:pPr lvl="1"/>
            <a:r>
              <a:rPr lang="en-US" sz="1200" dirty="0">
                <a:latin typeface="Arial" panose="020B0604020202020204" pitchFamily="34" charset="0"/>
                <a:cs typeface="Arial" panose="020B0604020202020204" pitchFamily="34" charset="0"/>
              </a:rPr>
              <a:t>The election of the people of God for service as well as for salvation</a:t>
            </a:r>
          </a:p>
          <a:p>
            <a:pPr lvl="1"/>
            <a:r>
              <a:rPr lang="en-US" sz="1200" dirty="0">
                <a:latin typeface="Arial" panose="020B0604020202020204" pitchFamily="34" charset="0"/>
                <a:cs typeface="Arial" panose="020B0604020202020204" pitchFamily="34" charset="0"/>
              </a:rPr>
              <a:t>Covenant life marked by a disciplined concern for order in the church according to the Word of God;</a:t>
            </a:r>
          </a:p>
          <a:p>
            <a:pPr lvl="1"/>
            <a:r>
              <a:rPr lang="en-US" sz="1200" dirty="0">
                <a:latin typeface="Arial" panose="020B0604020202020204" pitchFamily="34" charset="0"/>
                <a:cs typeface="Arial" panose="020B0604020202020204" pitchFamily="34" charset="0"/>
              </a:rPr>
              <a:t>A faithful stewardship that shuns ostentation and seeks proper use of the gifts of God’s creation; and</a:t>
            </a:r>
          </a:p>
          <a:p>
            <a:pPr lvl="1"/>
            <a:r>
              <a:rPr lang="en-US" sz="1200" dirty="0">
                <a:latin typeface="Arial" panose="020B0604020202020204" pitchFamily="34" charset="0"/>
                <a:cs typeface="Arial" panose="020B0604020202020204" pitchFamily="34" charset="0"/>
              </a:rPr>
              <a:t>The recognition of the human tendency to idolatry and tyranny, which calls the people of God to work for the transformation of society by seeking justice and living in obedience to the Word of God.</a:t>
            </a:r>
          </a:p>
          <a:p>
            <a:endParaRPr lang="en-US" sz="1400" dirty="0"/>
          </a:p>
        </p:txBody>
      </p:sp>
    </p:spTree>
    <p:extLst>
      <p:ext uri="{BB962C8B-B14F-4D97-AF65-F5344CB8AC3E}">
        <p14:creationId xmlns:p14="http://schemas.microsoft.com/office/powerpoint/2010/main" val="12106080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13</TotalTime>
  <Words>336</Words>
  <Application>Microsoft Office PowerPoint</Application>
  <PresentationFormat>Widescreen</PresentationFormat>
  <Paragraphs>17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Arial Narrow</vt:lpstr>
      <vt:lpstr>Impact</vt:lpstr>
      <vt:lpstr>Main Event</vt:lpstr>
      <vt:lpstr>Book of Confessions Beliefs of the Presbyterian Church (u.S.A.)</vt:lpstr>
      <vt:lpstr>F-2.0000:  The Church and its confessions</vt:lpstr>
      <vt:lpstr>Confessions (continued) </vt:lpstr>
      <vt:lpstr>Confessions (#3)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of Confessions Beliefs of the Presbyterian Church (u.S.A.)</dc:title>
  <dc:creator>Carson Rhyne</dc:creator>
  <cp:lastModifiedBy>Carson Rhyne</cp:lastModifiedBy>
  <cp:revision>3</cp:revision>
  <dcterms:created xsi:type="dcterms:W3CDTF">2024-05-29T22:58:22Z</dcterms:created>
  <dcterms:modified xsi:type="dcterms:W3CDTF">2024-05-29T23:12:08Z</dcterms:modified>
</cp:coreProperties>
</file>